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idata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5-27T14:37:47.687" idx="1">
    <p:pos x="22" y="16"/>
    <p:text>program ön kapak (60 adet) A5 boyutlarında, renkli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74C60-D3DA-47A5-AA5A-158CE14A80D0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287AE-6B81-4F64-BC88-217E7D38F4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09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C651FA7-8BFB-4774-A5F8-9285A4C85E25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00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34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21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83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12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5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18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4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25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60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84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893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3BF08-E28A-4284-979D-4C8DD6BEBA53}" type="datetimeFigureOut">
              <a:rPr lang="tr-TR" smtClean="0"/>
              <a:t>03/04/2026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BF3E0-5287-46D9-A83B-343A1333E8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51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14"/>
          <p:cNvSpPr txBox="1">
            <a:spLocks noChangeArrowheads="1"/>
          </p:cNvSpPr>
          <p:nvPr/>
        </p:nvSpPr>
        <p:spPr bwMode="auto">
          <a:xfrm>
            <a:off x="1484314" y="90011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557339" y="685800"/>
            <a:ext cx="5300662" cy="172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b="1" dirty="0">
                <a:latin typeface="Albertus"/>
              </a:rPr>
              <a:t>	    </a:t>
            </a:r>
            <a:endParaRPr lang="tr-TR" altLang="tr-TR" b="1" dirty="0" smtClean="0">
              <a:latin typeface="Albertus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b="1" dirty="0" smtClean="0">
                <a:latin typeface="Albertus"/>
              </a:rPr>
              <a:t> </a:t>
            </a:r>
            <a:r>
              <a:rPr lang="tr-TR" altLang="tr-T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DENEY HAYVANLARI 	               	    UYGULAMA VE ETİK </a:t>
            </a:r>
            <a:r>
              <a:rPr lang="tr-TR" altLang="tr-TR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KURSU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tr-TR" altLang="tr-TR" sz="2000" b="1" dirty="0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lbertus"/>
              </a:rPr>
              <a:t>	</a:t>
            </a:r>
            <a:r>
              <a:rPr lang="tr-TR" altLang="tr-TR" sz="2000" b="1" dirty="0" smtClean="0">
                <a:solidFill>
                  <a:srgbClr val="ED460B"/>
                </a:solidFill>
                <a:latin typeface="Albertus"/>
              </a:rPr>
              <a:t>02-11 Haziran</a:t>
            </a:r>
            <a:r>
              <a:rPr lang="tr-TR" altLang="tr-TR" sz="2000" b="1" dirty="0" smtClean="0">
                <a:solidFill>
                  <a:srgbClr val="ED460B"/>
                </a:solidFill>
                <a:latin typeface="Albertus"/>
              </a:rPr>
              <a:t> </a:t>
            </a:r>
            <a:r>
              <a:rPr lang="tr-TR" altLang="tr-TR" sz="2000" b="1" dirty="0" smtClean="0">
                <a:solidFill>
                  <a:srgbClr val="ED460B"/>
                </a:solidFill>
                <a:latin typeface="Albertus"/>
              </a:rPr>
              <a:t>2026</a:t>
            </a:r>
            <a:endParaRPr lang="tr-TR" altLang="tr-TR" sz="2000" b="1" dirty="0">
              <a:solidFill>
                <a:srgbClr val="ED460B"/>
              </a:solidFill>
              <a:latin typeface="Albertus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1241812" y="194895"/>
            <a:ext cx="269124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5400" b="1" dirty="0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4800" b="1" dirty="0" smtClean="0">
                <a:solidFill>
                  <a:srgbClr val="ED460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XXXVIII.</a:t>
            </a:r>
            <a:endParaRPr lang="tr-TR" altLang="tr-TR" sz="5300" b="1" dirty="0">
              <a:solidFill>
                <a:srgbClr val="ED460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723387"/>
            <a:ext cx="865188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0993" y="2123728"/>
            <a:ext cx="662473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Bu programın amacı, deney hayvanları ile yapılacak olan bilimsel araştırma, test, sağlık hizmetleri uygulamaları, eğitim-öğretim ve yayın gibi temel etkinliklerde yer alacak kişilerin kullanılacak yöntem ve materyaller ile ilgili etik standartları uygulayabilecek ve etik ilkeler doğrultusunda çalışacak ehliyete sahip olmalarının sağlanmasıdır. </a:t>
            </a:r>
          </a:p>
          <a:p>
            <a:pPr algn="just"/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 Kategori Araştırmacılara Deney Hayvanları ile çalışırken uymaları gereken mevzuat, etik kurallar, hayvanların anatomi, fizyoloji, histolojileri ve biyokimyasal özellikleri gibi derslerin yanı sıra, hastalıkları, bakım besleme,</a:t>
            </a:r>
            <a:r>
              <a:rPr lang="tr-TR" sz="1400" b="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temizlik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ve üremeleri ile ilgili bilgiler, temel ve özel çalışma modelleri ile denemelerde uygulanan yöntemler uygulamalı olarak verilecektir. Kurs eğitimi sırasında fare, </a:t>
            </a:r>
            <a:r>
              <a:rPr lang="tr-TR" sz="1400" b="0" i="0" u="none" strike="noStrike" baseline="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rat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, kobay, tavşan kullanılacaktır. </a:t>
            </a:r>
          </a:p>
          <a:p>
            <a:pPr algn="just"/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gün sürecek olan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A,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Kategorisi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eğitim programı 40 saat teorik (çevrim içi) ve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35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saat pratik olmak üzere toplam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75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saattir. Deney hayvanları kullanım sertifikası eğitim programlarında derslerin %80’ine devam etmek zorunludur.</a:t>
            </a:r>
            <a:r>
              <a:rPr lang="tr-TR" sz="1400" b="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Kursiyerlerin başarılı sayılabilmeleri için kursun sonunda girdikleri teorik ve pratik sınavlardan 100 üzerinden en az 70 ve üzeri puan almaları gerekmektedir. Başarılı olanlar “</a:t>
            </a:r>
            <a:r>
              <a:rPr lang="tr-TR" sz="1400" b="1" i="1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Deney Hayvanı Kullanım Sertifikası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” (</a:t>
            </a:r>
            <a:r>
              <a:rPr lang="tr-TR" sz="1400" b="0" i="0" u="none" strike="noStrike" baseline="0" dirty="0" err="1" smtClean="0">
                <a:latin typeface="Calibri" panose="020F0502020204030204" pitchFamily="34" charset="0"/>
                <a:cs typeface="Arial" panose="020B0604020202020204" pitchFamily="34" charset="0"/>
              </a:rPr>
              <a:t>Rat,Fare,Kobay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ve Tavşan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da kullanılmak üzere)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almaya hak kazanacaklardır. </a:t>
            </a: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Kimler Katılabilir: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Deney hayvanı kullanarak her türlü eğitim, araştırma, uygulama ve test yapmak isteyen veya bu programların yapılmasında deney hayvanlarına dokunarak ve gözlemleyerek katkıda bulunan araştırmacılar, akademik, sağlık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teknikerleri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deney hayvanı kullanıcısı olarak kabul edilir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ve katılım sağlayabilirler.</a:t>
            </a:r>
            <a:endParaRPr lang="tr-TR" sz="1400" b="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fi-FI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 Tarihleri: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02-11 Haziran 2026</a:t>
            </a:r>
            <a:endParaRPr lang="tr-TR" sz="1400" b="1" i="0" u="none" strike="noStrike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Teorik Dersler :  </a:t>
            </a:r>
            <a:r>
              <a:rPr lang="tr-TR" sz="140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GÜDAM ve GÜ</a:t>
            </a:r>
            <a:r>
              <a:rPr lang="tr-TR" sz="140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Uzaktan Eğitim Merkezi (GUZEM)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iş birliğiyle</a:t>
            </a:r>
            <a:r>
              <a:rPr lang="tr-TR" sz="1400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Çevrim İçi 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olarak yapılacaktır.</a:t>
            </a: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Uygulama Dersleri ve Sınav :</a:t>
            </a:r>
            <a:r>
              <a:rPr lang="tr-TR" sz="1400" b="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 Gazi Üniversitesi Laboratuvar Hayvanları Yetiştirme ve Deneysel Araştırmalar Merkezi’nde yapılacaktır. </a:t>
            </a:r>
            <a:endParaRPr lang="tr-TR" sz="1400" b="1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Kurs Ücretleri 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 A Kategori: 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.500,00 TL KDV Dahil</a:t>
            </a:r>
            <a:endParaRPr lang="tr-TR" sz="14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Kontenjan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ımız Sınırlı Sayıdadır. </a:t>
            </a:r>
            <a:endParaRPr lang="tr-TR" sz="140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Kayıt işlemleri</a:t>
            </a:r>
            <a:r>
              <a:rPr lang="tr-TR" sz="1400" b="1" i="0" u="none" strike="noStrike" dirty="0" smtClean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400" b="1" i="0" u="none" strike="noStrike" baseline="0" dirty="0" smtClean="0">
                <a:latin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azi Üniversitesi Uzaktan Eğitim </a:t>
            </a:r>
            <a:r>
              <a:rPr lang="tr-TR" sz="1400" b="1" dirty="0">
                <a:latin typeface="Calibri" panose="020F0502020204030204" pitchFamily="34" charset="0"/>
                <a:cs typeface="Arial" panose="020B0604020202020204" pitchFamily="34" charset="0"/>
              </a:rPr>
              <a:t>Merkezi GUZEM Web Sitesi üzerinden Eğitimler bölümünden </a:t>
            </a:r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yapılacaktır. Kayıt ile ilgili bilgi için telefon </a:t>
            </a:r>
            <a:r>
              <a:rPr lang="tr-TR" sz="1400" dirty="0">
                <a:latin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0312 202 82 00</a:t>
            </a:r>
          </a:p>
          <a:p>
            <a:pPr algn="just"/>
            <a:r>
              <a:rPr lang="tr-TR" sz="1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Bilgi için :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202 </a:t>
            </a:r>
            <a:r>
              <a:rPr lang="tr-TR" sz="1400" smtClean="0">
                <a:latin typeface="Calibri" panose="020F0502020204030204" pitchFamily="34" charset="0"/>
                <a:cs typeface="Arial" panose="020B0604020202020204" pitchFamily="34" charset="0"/>
              </a:rPr>
              <a:t>47 </a:t>
            </a:r>
            <a:r>
              <a:rPr lang="tr-TR" sz="1400" smtClean="0">
                <a:latin typeface="Calibri" panose="020F0502020204030204" pitchFamily="34" charset="0"/>
                <a:cs typeface="Arial" panose="020B0604020202020204" pitchFamily="34" charset="0"/>
              </a:rPr>
              <a:t>53 </a:t>
            </a:r>
            <a:r>
              <a:rPr lang="tr-TR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GÜDAM</a:t>
            </a:r>
            <a:endParaRPr lang="tr-TR" sz="1400" i="0" u="none" strike="noStrike" baseline="0" dirty="0" smtClean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26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346</Words>
  <Application>Microsoft Office PowerPoint</Application>
  <PresentationFormat>Ekran Gösterisi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Albertus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CC</cp:lastModifiedBy>
  <cp:revision>40</cp:revision>
  <dcterms:created xsi:type="dcterms:W3CDTF">2015-03-06T13:06:16Z</dcterms:created>
  <dcterms:modified xsi:type="dcterms:W3CDTF">2026-04-03T06:56:01Z</dcterms:modified>
</cp:coreProperties>
</file>